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6858000" cy="9144000" type="screen4x3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41" autoAdjust="0"/>
    <p:restoredTop sz="95638" autoAdjust="0"/>
  </p:normalViewPr>
  <p:slideViewPr>
    <p:cSldViewPr>
      <p:cViewPr varScale="1">
        <p:scale>
          <a:sx n="90" d="100"/>
          <a:sy n="90" d="100"/>
        </p:scale>
        <p:origin x="7980" y="1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0" cy="500936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0936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7CAE2E18-03C1-4BAD-9F5D-41BEF38AD685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35175" y="750888"/>
            <a:ext cx="28178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817" y="4758890"/>
            <a:ext cx="5510530" cy="4508421"/>
          </a:xfrm>
          <a:prstGeom prst="rect">
            <a:avLst/>
          </a:prstGeom>
        </p:spPr>
        <p:txBody>
          <a:bodyPr vert="horz" lIns="93113" tIns="46557" rIns="93113" bIns="46557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0" cy="500936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0" cy="500936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7AF9E06-568B-44CD-8B91-87CF3CD93E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677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F9E06-568B-44CD-8B91-87CF3CD93E1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24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34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87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5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331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27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31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932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459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80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999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34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D01B9-15AC-42D8-AA07-7F468393183A}" type="datetimeFigureOut">
              <a:rPr lang="fr-FR" smtClean="0"/>
              <a:t>10/04/2026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8CA5D-0CD1-47C7-97BA-D54BC02028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73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hyperlink" Target="http://www.philmat-nord.com/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088689" y="4084689"/>
            <a:ext cx="9148004" cy="97062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70624" y="8621360"/>
            <a:ext cx="5887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/>
              <a:t>PHILMAT</a:t>
            </a:r>
            <a:r>
              <a:rPr lang="fr-FR" sz="800" dirty="0"/>
              <a:t> – 515 Rue de </a:t>
            </a:r>
            <a:r>
              <a:rPr lang="fr-FR" sz="800" dirty="0" err="1"/>
              <a:t>Rons</a:t>
            </a:r>
            <a:r>
              <a:rPr lang="fr-FR" sz="800" dirty="0"/>
              <a:t xml:space="preserve"> – 62129 Ecques – Tél: 06.19.35.49.69/07.71.73.88.42 – </a:t>
            </a:r>
            <a:r>
              <a:rPr lang="fr-FR" sz="800" u="sng" dirty="0">
                <a:hlinkClick r:id="rId4"/>
              </a:rPr>
              <a:t>www.philmat-nord.com</a:t>
            </a:r>
            <a:r>
              <a:rPr lang="fr-FR" sz="800" dirty="0"/>
              <a:t> –     </a:t>
            </a:r>
          </a:p>
          <a:p>
            <a:pPr algn="ctr"/>
            <a:r>
              <a:rPr lang="fr-FR" sz="800" dirty="0"/>
              <a:t>Mail : philmat62@orange.fr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95A00B9-82F5-49E0-9DBB-CD40CF48D9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55"/>
          <a:stretch/>
        </p:blipFill>
        <p:spPr>
          <a:xfrm>
            <a:off x="3917133" y="5999285"/>
            <a:ext cx="2754478" cy="1282269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852320C-E6B2-03C7-4C7D-9EF97547159D}"/>
              </a:ext>
            </a:extLst>
          </p:cNvPr>
          <p:cNvSpPr/>
          <p:nvPr/>
        </p:nvSpPr>
        <p:spPr>
          <a:xfrm>
            <a:off x="1141090" y="98164"/>
            <a:ext cx="3872086" cy="319609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>
                    <a:lumMod val="50000"/>
                  </a:schemeClr>
                </a:solidFill>
              </a:rPr>
              <a:t>PANNEAUX AQUILUX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619DC9B-01C0-D19A-055C-30468F64199A}"/>
              </a:ext>
            </a:extLst>
          </p:cNvPr>
          <p:cNvSpPr/>
          <p:nvPr/>
        </p:nvSpPr>
        <p:spPr>
          <a:xfrm>
            <a:off x="1072395" y="1437945"/>
            <a:ext cx="5683834" cy="2222956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tx1"/>
              </a:solidFill>
            </a:endParaRPr>
          </a:p>
          <a:p>
            <a:endParaRPr lang="fr-FR" sz="1400" b="1" dirty="0">
              <a:solidFill>
                <a:schemeClr val="tx1"/>
              </a:solidFill>
            </a:endParaRPr>
          </a:p>
          <a:p>
            <a:endParaRPr lang="fr-FR" sz="1400" b="1" dirty="0">
              <a:solidFill>
                <a:schemeClr val="tx1"/>
              </a:solidFill>
            </a:endParaRPr>
          </a:p>
          <a:p>
            <a:r>
              <a:rPr lang="fr-FR" sz="1400" b="1" dirty="0">
                <a:solidFill>
                  <a:schemeClr val="tx1"/>
                </a:solidFill>
              </a:rPr>
              <a:t>-</a:t>
            </a:r>
            <a:r>
              <a:rPr lang="fr-FR" sz="1400" dirty="0">
                <a:solidFill>
                  <a:schemeClr val="tx1"/>
                </a:solidFill>
              </a:rPr>
              <a:t> Facile à poser (sur barrières , poteaux……. ) </a:t>
            </a:r>
          </a:p>
          <a:p>
            <a:r>
              <a:rPr lang="fr-FR" sz="1400" b="1" dirty="0">
                <a:solidFill>
                  <a:schemeClr val="tx1"/>
                </a:solidFill>
              </a:rPr>
              <a:t>-</a:t>
            </a:r>
            <a:r>
              <a:rPr lang="fr-FR" sz="1400" dirty="0">
                <a:solidFill>
                  <a:schemeClr val="tx1"/>
                </a:solidFill>
              </a:rPr>
              <a:t> Ne présentant aucun danger pour les usagers ,ce panneau </a:t>
            </a:r>
            <a:r>
              <a:rPr lang="fr-FR" sz="1400" b="1" dirty="0" err="1">
                <a:solidFill>
                  <a:schemeClr val="tx1"/>
                </a:solidFill>
              </a:rPr>
              <a:t>Aquilux</a:t>
            </a:r>
            <a:r>
              <a:rPr lang="fr-FR" sz="1400" dirty="0">
                <a:solidFill>
                  <a:schemeClr val="tx1"/>
                </a:solidFill>
              </a:rPr>
              <a:t> signalera efficacement tous vos travaux , manifestations ,marchés…….   </a:t>
            </a:r>
          </a:p>
          <a:p>
            <a:r>
              <a:rPr lang="fr-FR" sz="1400" b="1" dirty="0">
                <a:solidFill>
                  <a:schemeClr val="tx1"/>
                </a:solidFill>
              </a:rPr>
              <a:t>- </a:t>
            </a:r>
            <a:r>
              <a:rPr lang="fr-FR" sz="1400" dirty="0">
                <a:solidFill>
                  <a:schemeClr val="tx1"/>
                </a:solidFill>
              </a:rPr>
              <a:t>Son cout est dérisoire en comparaison  d’un panneau classique. Très léger et très peu encombrant ,il  ne nécessite pas  de grands espaces de stockage.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</a:rPr>
              <a:t>Doté de 4 œillets métalliques diamètre 19mm intérieur (fixation par rilsan, </a:t>
            </a:r>
            <a:r>
              <a:rPr lang="fr-FR" sz="1400" dirty="0" err="1">
                <a:solidFill>
                  <a:schemeClr val="tx1"/>
                </a:solidFill>
              </a:rPr>
              <a:t>colson</a:t>
            </a:r>
            <a:r>
              <a:rPr lang="fr-FR" sz="1400" dirty="0">
                <a:solidFill>
                  <a:schemeClr val="tx1"/>
                </a:solidFill>
              </a:rPr>
              <a:t>)... , qui accroissent sa durée de vie</a:t>
            </a:r>
          </a:p>
          <a:p>
            <a:pPr marL="285750" indent="-285750">
              <a:buFontTx/>
              <a:buChar char="-"/>
            </a:pPr>
            <a:r>
              <a:rPr lang="fr-FR" sz="1400" dirty="0">
                <a:solidFill>
                  <a:schemeClr val="tx1"/>
                </a:solidFill>
              </a:rPr>
              <a:t>Option : Pochette A4 </a:t>
            </a:r>
            <a:r>
              <a:rPr lang="fr-FR" sz="1400" dirty="0" err="1">
                <a:solidFill>
                  <a:schemeClr val="tx1"/>
                </a:solidFill>
              </a:rPr>
              <a:t>Adéhsive</a:t>
            </a:r>
            <a:endParaRPr lang="fr-FR" sz="1400" dirty="0">
              <a:solidFill>
                <a:schemeClr val="tx1"/>
              </a:solidFill>
            </a:endParaRPr>
          </a:p>
          <a:p>
            <a:r>
              <a:rPr lang="fr-FR" sz="1400" b="1" i="1" dirty="0">
                <a:solidFill>
                  <a:schemeClr val="tx1"/>
                </a:solidFill>
              </a:rPr>
              <a:t>     Dimensions :  Hauteur 400 X 800mm (TEXTE ET DESSIN AU CHOIX)</a:t>
            </a:r>
          </a:p>
          <a:p>
            <a:endParaRPr lang="fr-FR" sz="1400" b="1" i="1" dirty="0">
              <a:solidFill>
                <a:schemeClr val="tx1"/>
              </a:solidFill>
            </a:endParaRPr>
          </a:p>
          <a:p>
            <a:pPr algn="ctr"/>
            <a:endParaRPr lang="fr-FR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F115D95-AA63-4C88-9B74-588E782E8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91212"/>
              </p:ext>
            </p:extLst>
          </p:nvPr>
        </p:nvGraphicFramePr>
        <p:xfrm>
          <a:off x="2131942" y="3705743"/>
          <a:ext cx="356474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370">
                  <a:extLst>
                    <a:ext uri="{9D8B030D-6E8A-4147-A177-3AD203B41FA5}">
                      <a16:colId xmlns:a16="http://schemas.microsoft.com/office/drawing/2014/main" val="2141666583"/>
                    </a:ext>
                  </a:extLst>
                </a:gridCol>
                <a:gridCol w="1782370">
                  <a:extLst>
                    <a:ext uri="{9D8B030D-6E8A-4147-A177-3AD203B41FA5}">
                      <a16:colId xmlns:a16="http://schemas.microsoft.com/office/drawing/2014/main" val="2173735053"/>
                    </a:ext>
                  </a:extLst>
                </a:gridCol>
              </a:tblGrid>
              <a:tr h="302434">
                <a:tc gridSpan="2"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Prix Dégressifs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151201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Conditionnement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Prix / Piece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671030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r>
                        <a:rPr lang="fr-FR" sz="1400" dirty="0"/>
                        <a:t>De 1 à 20 pièces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18,90€ 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596176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r>
                        <a:rPr lang="fr-FR" sz="1400" dirty="0"/>
                        <a:t>De 21 à 50 pièces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17,80€ 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63154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r>
                        <a:rPr lang="fr-FR" sz="1400" dirty="0"/>
                        <a:t>51 pièces et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16,50€ 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269279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r>
                        <a:rPr lang="fr-FR" sz="1400" dirty="0"/>
                        <a:t>Option Pochette 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4,15€ 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74092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A72F91F-8008-C865-7881-7D771DD773C0}"/>
              </a:ext>
            </a:extLst>
          </p:cNvPr>
          <p:cNvSpPr/>
          <p:nvPr/>
        </p:nvSpPr>
        <p:spPr>
          <a:xfrm>
            <a:off x="3122368" y="1042250"/>
            <a:ext cx="2034823" cy="319609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Tarif 2026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79A30C8-B9C3-7180-F7ED-11A3CAF08CF5}"/>
              </a:ext>
            </a:extLst>
          </p:cNvPr>
          <p:cNvSpPr/>
          <p:nvPr/>
        </p:nvSpPr>
        <p:spPr>
          <a:xfrm>
            <a:off x="2042104" y="5602963"/>
            <a:ext cx="3744416" cy="319609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Personnalisation sur demande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E1CFEB2E-7D87-98F3-A242-1534979BBD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" t="11010" r="5436" b="11918"/>
          <a:stretch/>
        </p:blipFill>
        <p:spPr>
          <a:xfrm>
            <a:off x="1072394" y="6010013"/>
            <a:ext cx="2512943" cy="127154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0E83B92-5F50-C0C2-D158-BB3AA3EB56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8"/>
          <a:stretch/>
        </p:blipFill>
        <p:spPr>
          <a:xfrm>
            <a:off x="1072394" y="7395745"/>
            <a:ext cx="2512943" cy="1274271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82283EBC-FFC8-086A-B66E-1CB5F8825AF3}"/>
              </a:ext>
            </a:extLst>
          </p:cNvPr>
          <p:cNvSpPr/>
          <p:nvPr/>
        </p:nvSpPr>
        <p:spPr>
          <a:xfrm>
            <a:off x="3448620" y="7448934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C57D228-E6EB-68C9-6EC0-3CA68A1DB4C1}"/>
              </a:ext>
            </a:extLst>
          </p:cNvPr>
          <p:cNvSpPr/>
          <p:nvPr/>
        </p:nvSpPr>
        <p:spPr>
          <a:xfrm>
            <a:off x="1112516" y="7448934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0F43EBE6-1408-6276-4FAD-9A5DA1DE7B6D}"/>
              </a:ext>
            </a:extLst>
          </p:cNvPr>
          <p:cNvSpPr/>
          <p:nvPr/>
        </p:nvSpPr>
        <p:spPr>
          <a:xfrm>
            <a:off x="1112516" y="853391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46D5012-559D-E4F2-675D-E40E2C767494}"/>
              </a:ext>
            </a:extLst>
          </p:cNvPr>
          <p:cNvSpPr/>
          <p:nvPr/>
        </p:nvSpPr>
        <p:spPr>
          <a:xfrm>
            <a:off x="3448620" y="853203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7D2542D7-A09E-8812-E2E4-C07A1661D4F6}"/>
              </a:ext>
            </a:extLst>
          </p:cNvPr>
          <p:cNvSpPr/>
          <p:nvPr/>
        </p:nvSpPr>
        <p:spPr>
          <a:xfrm>
            <a:off x="4002769" y="605368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753A15ED-4A7F-68AA-83C2-514E87849DD0}"/>
              </a:ext>
            </a:extLst>
          </p:cNvPr>
          <p:cNvSpPr/>
          <p:nvPr/>
        </p:nvSpPr>
        <p:spPr>
          <a:xfrm>
            <a:off x="3966765" y="7152196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ABA6A07E-1025-51D8-8C5D-E1F6221CCF39}"/>
              </a:ext>
            </a:extLst>
          </p:cNvPr>
          <p:cNvSpPr/>
          <p:nvPr/>
        </p:nvSpPr>
        <p:spPr>
          <a:xfrm>
            <a:off x="6547770" y="605368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6E820FEC-5097-1359-5DB6-E9B6B618046D}"/>
              </a:ext>
            </a:extLst>
          </p:cNvPr>
          <p:cNvSpPr/>
          <p:nvPr/>
        </p:nvSpPr>
        <p:spPr>
          <a:xfrm>
            <a:off x="6545006" y="7138674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667DBEFF-E40A-A7ED-A8AF-6DFC2698DF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133" y="7387722"/>
            <a:ext cx="2754478" cy="127427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9A892AC5-9E28-B779-C88E-1B293DB15BF8}"/>
              </a:ext>
            </a:extLst>
          </p:cNvPr>
          <p:cNvSpPr/>
          <p:nvPr/>
        </p:nvSpPr>
        <p:spPr>
          <a:xfrm>
            <a:off x="3448620" y="7157867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61D6D811-BF44-E883-2904-7AE24DA6D218}"/>
              </a:ext>
            </a:extLst>
          </p:cNvPr>
          <p:cNvSpPr/>
          <p:nvPr/>
        </p:nvSpPr>
        <p:spPr>
          <a:xfrm>
            <a:off x="3448620" y="6036763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D548567-E54A-7FB5-209F-E29F57456DCF}"/>
              </a:ext>
            </a:extLst>
          </p:cNvPr>
          <p:cNvSpPr/>
          <p:nvPr/>
        </p:nvSpPr>
        <p:spPr>
          <a:xfrm>
            <a:off x="1116769" y="714924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3AC1417-DC22-2D46-8FD4-F95FE183690B}"/>
              </a:ext>
            </a:extLst>
          </p:cNvPr>
          <p:cNvSpPr/>
          <p:nvPr/>
        </p:nvSpPr>
        <p:spPr>
          <a:xfrm>
            <a:off x="1112516" y="6036762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1C0AE82-FED8-0B44-51A8-52A684A87349}"/>
              </a:ext>
            </a:extLst>
          </p:cNvPr>
          <p:cNvSpPr/>
          <p:nvPr/>
        </p:nvSpPr>
        <p:spPr>
          <a:xfrm>
            <a:off x="3964125" y="7405213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1B87A9F-7B41-9B96-181F-C126A175ECD3}"/>
              </a:ext>
            </a:extLst>
          </p:cNvPr>
          <p:cNvSpPr/>
          <p:nvPr/>
        </p:nvSpPr>
        <p:spPr>
          <a:xfrm>
            <a:off x="3930761" y="8532039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4B7EE56-8D4E-7712-2011-2666E08FA5A6}"/>
              </a:ext>
            </a:extLst>
          </p:cNvPr>
          <p:cNvSpPr/>
          <p:nvPr/>
        </p:nvSpPr>
        <p:spPr>
          <a:xfrm>
            <a:off x="6545006" y="7405213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759BB74-5447-0E23-513B-54C7D4790EC4}"/>
              </a:ext>
            </a:extLst>
          </p:cNvPr>
          <p:cNvSpPr/>
          <p:nvPr/>
        </p:nvSpPr>
        <p:spPr>
          <a:xfrm>
            <a:off x="6545006" y="8551668"/>
            <a:ext cx="72008" cy="8744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C5A1E24-1BBB-BB1B-8FB1-6FFF5E73A1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24" y="68803"/>
            <a:ext cx="1001523" cy="127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848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169</Words>
  <Application>Microsoft Office PowerPoint</Application>
  <PresentationFormat>Affichage à l'écran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Marion Fassi</dc:creator>
  <cp:lastModifiedBy>Clément Fassi</cp:lastModifiedBy>
  <cp:revision>29</cp:revision>
  <cp:lastPrinted>2025-11-03T08:58:19Z</cp:lastPrinted>
  <dcterms:created xsi:type="dcterms:W3CDTF">2015-03-09T14:39:54Z</dcterms:created>
  <dcterms:modified xsi:type="dcterms:W3CDTF">2026-04-10T08:10:04Z</dcterms:modified>
</cp:coreProperties>
</file>